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Raleway Medium" charset="1" panose="00000000000000000000"/>
      <p:regular r:id="rId20"/>
    </p:embeddedFont>
    <p:embeddedFont>
      <p:font typeface="Raleway Semi-Bold" charset="1" panose="00000000000000000000"/>
      <p:regular r:id="rId21"/>
    </p:embeddedFont>
    <p:embeddedFont>
      <p:font typeface="Raleway Bold" charset="1" panose="00000000000000000000"/>
      <p:regular r:id="rId22"/>
    </p:embeddedFont>
    <p:embeddedFont>
      <p:font typeface="Raleway"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alphaModFix amt="8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08050" y="2014066"/>
            <a:ext cx="5746778" cy="6258867"/>
          </a:xfrm>
          <a:custGeom>
            <a:avLst/>
            <a:gdLst/>
            <a:ahLst/>
            <a:cxnLst/>
            <a:rect r="r" b="b" t="t" l="l"/>
            <a:pathLst>
              <a:path h="6258867" w="5746778">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12660" y="2401919"/>
            <a:ext cx="8380612" cy="3459100"/>
          </a:xfrm>
          <a:prstGeom prst="rect">
            <a:avLst/>
          </a:prstGeom>
        </p:spPr>
        <p:txBody>
          <a:bodyPr anchor="t" rtlCol="false" tIns="0" lIns="0" bIns="0" rIns="0">
            <a:spAutoFit/>
          </a:bodyPr>
          <a:lstStyle/>
          <a:p>
            <a:pPr algn="l" marL="0" indent="0" lvl="1">
              <a:lnSpc>
                <a:spcPts val="13086"/>
              </a:lnSpc>
            </a:pPr>
            <a:r>
              <a:rPr lang="en-US" b="true" sz="14540" spc="-668">
                <a:solidFill>
                  <a:srgbClr val="00694C"/>
                </a:solidFill>
                <a:latin typeface="Raleway Medium"/>
                <a:ea typeface="Raleway Medium"/>
                <a:cs typeface="Raleway Medium"/>
                <a:sym typeface="Raleway Medium"/>
              </a:rPr>
              <a:t>AQI Prediction</a:t>
            </a:r>
          </a:p>
        </p:txBody>
      </p:sp>
      <p:sp>
        <p:nvSpPr>
          <p:cNvPr name="TextBox 5" id="5"/>
          <p:cNvSpPr txBox="true"/>
          <p:nvPr/>
        </p:nvSpPr>
        <p:spPr>
          <a:xfrm rot="0">
            <a:off x="1028700" y="6022944"/>
            <a:ext cx="9179504" cy="752475"/>
          </a:xfrm>
          <a:prstGeom prst="rect">
            <a:avLst/>
          </a:prstGeom>
        </p:spPr>
        <p:txBody>
          <a:bodyPr anchor="t" rtlCol="false" tIns="0" lIns="0" bIns="0" rIns="0">
            <a:spAutoFit/>
          </a:bodyPr>
          <a:lstStyle/>
          <a:p>
            <a:pPr algn="l" marL="0" indent="0" lvl="1">
              <a:lnSpc>
                <a:spcPts val="5400"/>
              </a:lnSpc>
            </a:pPr>
            <a:r>
              <a:rPr lang="en-US" b="true" sz="6000" spc="-276">
                <a:solidFill>
                  <a:srgbClr val="00694C"/>
                </a:solidFill>
                <a:latin typeface="Raleway Medium"/>
                <a:ea typeface="Raleway Medium"/>
                <a:cs typeface="Raleway Medium"/>
                <a:sym typeface="Raleway Medium"/>
              </a:rPr>
              <a:t>Model</a:t>
            </a:r>
          </a:p>
        </p:txBody>
      </p:sp>
      <p:sp>
        <p:nvSpPr>
          <p:cNvPr name="TextBox 6" id="6"/>
          <p:cNvSpPr txBox="true"/>
          <p:nvPr/>
        </p:nvSpPr>
        <p:spPr>
          <a:xfrm rot="0">
            <a:off x="2697704" y="9105899"/>
            <a:ext cx="4610523" cy="381003"/>
          </a:xfrm>
          <a:prstGeom prst="rect">
            <a:avLst/>
          </a:prstGeom>
        </p:spPr>
        <p:txBody>
          <a:bodyPr anchor="t" rtlCol="false" tIns="0" lIns="0" bIns="0" rIns="0">
            <a:spAutoFit/>
          </a:bodyPr>
          <a:lstStyle/>
          <a:p>
            <a:pPr algn="l" marL="0" indent="0" lvl="1">
              <a:lnSpc>
                <a:spcPts val="2700"/>
              </a:lnSpc>
            </a:pPr>
            <a:r>
              <a:rPr lang="en-US" b="true" sz="3000" spc="-138">
                <a:solidFill>
                  <a:srgbClr val="00694C"/>
                </a:solidFill>
                <a:latin typeface="Raleway Medium"/>
                <a:ea typeface="Raleway Medium"/>
                <a:cs typeface="Raleway Medium"/>
                <a:sym typeface="Raleway Medium"/>
              </a:rPr>
              <a:t>Presented by Career Craaft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69095" t="-443" r="-31791" b="0"/>
            </a:stretch>
          </a:blipFill>
        </p:spPr>
      </p:sp>
      <p:sp>
        <p:nvSpPr>
          <p:cNvPr name="Freeform 3" id="3"/>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51857" t="0" r="-48142"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71456" t="0" r="-28543" b="0"/>
            </a:stretch>
          </a:blipFill>
        </p:spPr>
      </p:sp>
      <p:sp>
        <p:nvSpPr>
          <p:cNvPr name="Freeform 3" id="3"/>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50836" t="0" r="-49163"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0B48C"/>
        </a:solidFill>
      </p:bgPr>
    </p:bg>
    <p:spTree>
      <p:nvGrpSpPr>
        <p:cNvPr id="1" name=""/>
        <p:cNvGrpSpPr/>
        <p:nvPr/>
      </p:nvGrpSpPr>
      <p:grpSpPr>
        <a:xfrm>
          <a:off x="0" y="0"/>
          <a:ext cx="0" cy="0"/>
          <a:chOff x="0" y="0"/>
          <a:chExt cx="0" cy="0"/>
        </a:xfrm>
      </p:grpSpPr>
      <p:grpSp>
        <p:nvGrpSpPr>
          <p:cNvPr name="Group 2" id="2"/>
          <p:cNvGrpSpPr/>
          <p:nvPr/>
        </p:nvGrpSpPr>
        <p:grpSpPr>
          <a:xfrm rot="0">
            <a:off x="4288798" y="2116961"/>
            <a:ext cx="9044032" cy="7390770"/>
            <a:chOff x="0" y="0"/>
            <a:chExt cx="2016409" cy="1647807"/>
          </a:xfrm>
        </p:grpSpPr>
        <p:sp>
          <p:nvSpPr>
            <p:cNvPr name="Freeform 3" id="3"/>
            <p:cNvSpPr/>
            <p:nvPr/>
          </p:nvSpPr>
          <p:spPr>
            <a:xfrm flipH="false" flipV="false" rot="0">
              <a:off x="0" y="0"/>
              <a:ext cx="2016409" cy="1647807"/>
            </a:xfrm>
            <a:custGeom>
              <a:avLst/>
              <a:gdLst/>
              <a:ahLst/>
              <a:cxnLst/>
              <a:rect r="r" b="b" t="t" l="l"/>
              <a:pathLst>
                <a:path h="1647807" w="2016409">
                  <a:moveTo>
                    <a:pt x="6848" y="0"/>
                  </a:moveTo>
                  <a:lnTo>
                    <a:pt x="2009561" y="0"/>
                  </a:lnTo>
                  <a:cubicBezTo>
                    <a:pt x="2013343" y="0"/>
                    <a:pt x="2016409" y="3066"/>
                    <a:pt x="2016409" y="6848"/>
                  </a:cubicBezTo>
                  <a:lnTo>
                    <a:pt x="2016409" y="1640959"/>
                  </a:lnTo>
                  <a:cubicBezTo>
                    <a:pt x="2016409" y="1642775"/>
                    <a:pt x="2015688" y="1644517"/>
                    <a:pt x="2014404" y="1645801"/>
                  </a:cubicBezTo>
                  <a:cubicBezTo>
                    <a:pt x="2013119" y="1647086"/>
                    <a:pt x="2011378" y="1647807"/>
                    <a:pt x="2009561" y="1647807"/>
                  </a:cubicBezTo>
                  <a:lnTo>
                    <a:pt x="6848" y="1647807"/>
                  </a:lnTo>
                  <a:cubicBezTo>
                    <a:pt x="5032" y="1647807"/>
                    <a:pt x="3290" y="1647086"/>
                    <a:pt x="2006" y="1645801"/>
                  </a:cubicBezTo>
                  <a:cubicBezTo>
                    <a:pt x="722" y="1644517"/>
                    <a:pt x="0" y="1642775"/>
                    <a:pt x="0" y="1640959"/>
                  </a:cubicBezTo>
                  <a:lnTo>
                    <a:pt x="0" y="6848"/>
                  </a:lnTo>
                  <a:cubicBezTo>
                    <a:pt x="0" y="5032"/>
                    <a:pt x="722" y="3290"/>
                    <a:pt x="2006" y="2006"/>
                  </a:cubicBezTo>
                  <a:cubicBezTo>
                    <a:pt x="3290" y="722"/>
                    <a:pt x="5032" y="0"/>
                    <a:pt x="6848" y="0"/>
                  </a:cubicBezTo>
                  <a:close/>
                </a:path>
              </a:pathLst>
            </a:custGeom>
            <a:solidFill>
              <a:srgbClr val="A9DFD0"/>
            </a:solidFill>
          </p:spPr>
        </p:sp>
        <p:sp>
          <p:nvSpPr>
            <p:cNvPr name="TextBox 4" id="4"/>
            <p:cNvSpPr txBox="true"/>
            <p:nvPr/>
          </p:nvSpPr>
          <p:spPr>
            <a:xfrm>
              <a:off x="0" y="-38100"/>
              <a:ext cx="2016409" cy="168590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288798" y="2253189"/>
            <a:ext cx="9044032" cy="7061166"/>
          </a:xfrm>
          <a:prstGeom prst="rect">
            <a:avLst/>
          </a:prstGeom>
        </p:spPr>
        <p:txBody>
          <a:bodyPr anchor="t" rtlCol="false" tIns="0" lIns="0" bIns="0" rIns="0">
            <a:spAutoFit/>
          </a:bodyPr>
          <a:lstStyle/>
          <a:p>
            <a:pPr algn="just" marL="459077" indent="-229538" lvl="1">
              <a:lnSpc>
                <a:spcPts val="2976"/>
              </a:lnSpc>
              <a:buAutoNum type="arabicPeriod" startAt="1"/>
            </a:pPr>
            <a:r>
              <a:rPr lang="en-US" b="true" sz="2126">
                <a:solidFill>
                  <a:srgbClr val="00694C"/>
                </a:solidFill>
                <a:latin typeface="Raleway Semi-Bold"/>
                <a:ea typeface="Raleway Semi-Bold"/>
                <a:cs typeface="Raleway Semi-Bold"/>
                <a:sym typeface="Raleway Semi-Bold"/>
              </a:rPr>
              <a:t>Programming Language</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Python 3.x</a:t>
            </a:r>
          </a:p>
          <a:p>
            <a:pPr algn="just" marL="459077" indent="-229538" lvl="1">
              <a:lnSpc>
                <a:spcPts val="2976"/>
              </a:lnSpc>
              <a:buAutoNum type="arabicPeriod" startAt="1"/>
            </a:pPr>
            <a:r>
              <a:rPr lang="en-US" b="true" sz="2126">
                <a:solidFill>
                  <a:srgbClr val="00694C"/>
                </a:solidFill>
                <a:latin typeface="Raleway Semi-Bold"/>
                <a:ea typeface="Raleway Semi-Bold"/>
                <a:cs typeface="Raleway Semi-Bold"/>
                <a:sym typeface="Raleway Semi-Bold"/>
              </a:rPr>
              <a:t>Web Framework</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Streamlit (for web application development)</a:t>
            </a:r>
          </a:p>
          <a:p>
            <a:pPr algn="just" marL="459077" indent="-229538" lvl="1">
              <a:lnSpc>
                <a:spcPts val="2976"/>
              </a:lnSpc>
              <a:buAutoNum type="arabicPeriod" startAt="1"/>
            </a:pPr>
            <a:r>
              <a:rPr lang="en-US" b="true" sz="2126">
                <a:solidFill>
                  <a:srgbClr val="00694C"/>
                </a:solidFill>
                <a:latin typeface="Raleway Semi-Bold"/>
                <a:ea typeface="Raleway Semi-Bold"/>
                <a:cs typeface="Raleway Semi-Bold"/>
                <a:sym typeface="Raleway Semi-Bold"/>
              </a:rPr>
              <a:t>Machine Learning Libraries</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scikit-learn (for Random Forest model)</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NumPy (for numerical computations)</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Pandas (for data manipulation)</a:t>
            </a:r>
          </a:p>
          <a:p>
            <a:pPr algn="just" marL="459077" indent="-229538" lvl="1">
              <a:lnSpc>
                <a:spcPts val="2976"/>
              </a:lnSpc>
              <a:buAutoNum type="arabicPeriod" startAt="1"/>
            </a:pPr>
            <a:r>
              <a:rPr lang="en-US" b="true" sz="2126">
                <a:solidFill>
                  <a:srgbClr val="00694C"/>
                </a:solidFill>
                <a:latin typeface="Raleway Semi-Bold"/>
                <a:ea typeface="Raleway Semi-Bold"/>
                <a:cs typeface="Raleway Semi-Bold"/>
                <a:sym typeface="Raleway Semi-Bold"/>
              </a:rPr>
              <a:t>Visualization Libraries</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Plotly Express (for interactive graphs and charts)</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Power BI</a:t>
            </a:r>
          </a:p>
          <a:p>
            <a:pPr algn="just" marL="459077" indent="-229538" lvl="1">
              <a:lnSpc>
                <a:spcPts val="2976"/>
              </a:lnSpc>
              <a:buAutoNum type="arabicPeriod" startAt="1"/>
            </a:pPr>
            <a:r>
              <a:rPr lang="en-US" b="true" sz="2126">
                <a:solidFill>
                  <a:srgbClr val="00694C"/>
                </a:solidFill>
                <a:latin typeface="Raleway Semi-Bold"/>
                <a:ea typeface="Raleway Semi-Bold"/>
                <a:cs typeface="Raleway Semi-Bold"/>
                <a:sym typeface="Raleway Semi-Bold"/>
              </a:rPr>
              <a:t>Development &amp; Deployment</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GitHub (version control)</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Streamlit Cloud (deployment platform)</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Git (source code management)</a:t>
            </a:r>
          </a:p>
          <a:p>
            <a:pPr algn="just" marL="459077" indent="-229538" lvl="1">
              <a:lnSpc>
                <a:spcPts val="2976"/>
              </a:lnSpc>
              <a:buAutoNum type="arabicPeriod" startAt="1"/>
            </a:pPr>
            <a:r>
              <a:rPr lang="en-US" b="true" sz="2126">
                <a:solidFill>
                  <a:srgbClr val="00694C"/>
                </a:solidFill>
                <a:latin typeface="Raleway Semi-Bold"/>
                <a:ea typeface="Raleway Semi-Bold"/>
                <a:cs typeface="Raleway Semi-Bold"/>
                <a:sym typeface="Raleway Semi-Bold"/>
              </a:rPr>
              <a:t>Data Source</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CPCB (Central Pollution Control Board) API</a:t>
            </a:r>
          </a:p>
          <a:p>
            <a:pPr algn="just" marL="459077" indent="-229538" lvl="1">
              <a:lnSpc>
                <a:spcPts val="2976"/>
              </a:lnSpc>
              <a:buFont typeface="Arial"/>
              <a:buChar char="•"/>
            </a:pPr>
            <a:r>
              <a:rPr lang="en-US" sz="2126">
                <a:solidFill>
                  <a:srgbClr val="00694C"/>
                </a:solidFill>
                <a:latin typeface="Raleway"/>
                <a:ea typeface="Raleway"/>
                <a:cs typeface="Raleway"/>
                <a:sym typeface="Raleway"/>
              </a:rPr>
              <a:t>CSV file handling</a:t>
            </a:r>
          </a:p>
          <a:p>
            <a:pPr algn="just">
              <a:lnSpc>
                <a:spcPts val="2976"/>
              </a:lnSpc>
              <a:spcBef>
                <a:spcPct val="0"/>
              </a:spcBef>
            </a:pPr>
          </a:p>
        </p:txBody>
      </p:sp>
      <p:sp>
        <p:nvSpPr>
          <p:cNvPr name="Freeform 6" id="6"/>
          <p:cNvSpPr/>
          <p:nvPr/>
        </p:nvSpPr>
        <p:spPr>
          <a:xfrm flipH="false" flipV="false" rot="0">
            <a:off x="13743726" y="3010329"/>
            <a:ext cx="3324414" cy="1094034"/>
          </a:xfrm>
          <a:custGeom>
            <a:avLst/>
            <a:gdLst/>
            <a:ahLst/>
            <a:cxnLst/>
            <a:rect r="r" b="b" t="t" l="l"/>
            <a:pathLst>
              <a:path h="1094034" w="3324414">
                <a:moveTo>
                  <a:pt x="0" y="0"/>
                </a:moveTo>
                <a:lnTo>
                  <a:pt x="3324414" y="0"/>
                </a:lnTo>
                <a:lnTo>
                  <a:pt x="3324414" y="1094035"/>
                </a:lnTo>
                <a:lnTo>
                  <a:pt x="0" y="109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848060" y="5143500"/>
            <a:ext cx="1463950" cy="1480607"/>
          </a:xfrm>
          <a:custGeom>
            <a:avLst/>
            <a:gdLst/>
            <a:ahLst/>
            <a:cxnLst/>
            <a:rect r="r" b="b" t="t" l="l"/>
            <a:pathLst>
              <a:path h="1480607" w="1463950">
                <a:moveTo>
                  <a:pt x="0" y="0"/>
                </a:moveTo>
                <a:lnTo>
                  <a:pt x="1463951" y="0"/>
                </a:lnTo>
                <a:lnTo>
                  <a:pt x="1463951" y="1480607"/>
                </a:lnTo>
                <a:lnTo>
                  <a:pt x="0" y="14806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859599" y="7585679"/>
            <a:ext cx="1440874" cy="1440874"/>
          </a:xfrm>
          <a:custGeom>
            <a:avLst/>
            <a:gdLst/>
            <a:ahLst/>
            <a:cxnLst/>
            <a:rect r="r" b="b" t="t" l="l"/>
            <a:pathLst>
              <a:path h="1440874" w="1440874">
                <a:moveTo>
                  <a:pt x="0" y="0"/>
                </a:moveTo>
                <a:lnTo>
                  <a:pt x="1440873" y="0"/>
                </a:lnTo>
                <a:lnTo>
                  <a:pt x="1440873" y="1440874"/>
                </a:lnTo>
                <a:lnTo>
                  <a:pt x="0" y="14408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790764" y="721850"/>
            <a:ext cx="16040100" cy="1249343"/>
          </a:xfrm>
          <a:prstGeom prst="rect">
            <a:avLst/>
          </a:prstGeom>
        </p:spPr>
        <p:txBody>
          <a:bodyPr anchor="t" rtlCol="false" tIns="0" lIns="0" bIns="0" rIns="0">
            <a:spAutoFit/>
          </a:bodyPr>
          <a:lstStyle/>
          <a:p>
            <a:pPr algn="ctr" marL="0" indent="0" lvl="1">
              <a:lnSpc>
                <a:spcPts val="9037"/>
              </a:lnSpc>
            </a:pPr>
            <a:r>
              <a:rPr lang="en-US" b="true" sz="10041" spc="-461">
                <a:solidFill>
                  <a:srgbClr val="FBF6F1"/>
                </a:solidFill>
                <a:latin typeface="Raleway Medium"/>
                <a:ea typeface="Raleway Medium"/>
                <a:cs typeface="Raleway Medium"/>
                <a:sym typeface="Raleway Medium"/>
              </a:rPr>
              <a:t>Technologies Used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4254217" y="1550332"/>
            <a:ext cx="9779565" cy="2392343"/>
          </a:xfrm>
          <a:prstGeom prst="rect">
            <a:avLst/>
          </a:prstGeom>
        </p:spPr>
        <p:txBody>
          <a:bodyPr anchor="t" rtlCol="false" tIns="0" lIns="0" bIns="0" rIns="0">
            <a:spAutoFit/>
          </a:bodyPr>
          <a:lstStyle/>
          <a:p>
            <a:pPr algn="ctr" marL="0" indent="0" lvl="1">
              <a:lnSpc>
                <a:spcPts val="9037"/>
              </a:lnSpc>
            </a:pPr>
            <a:r>
              <a:rPr lang="en-US" b="true" sz="10041" spc="-461">
                <a:solidFill>
                  <a:srgbClr val="00694C"/>
                </a:solidFill>
                <a:latin typeface="Raleway Medium"/>
                <a:ea typeface="Raleway Medium"/>
                <a:cs typeface="Raleway Medium"/>
                <a:sym typeface="Raleway Medium"/>
              </a:rPr>
              <a:t>Uniqueness of Our Solution</a:t>
            </a:r>
          </a:p>
        </p:txBody>
      </p:sp>
      <p:sp>
        <p:nvSpPr>
          <p:cNvPr name="TextBox 5" id="5"/>
          <p:cNvSpPr txBox="true"/>
          <p:nvPr/>
        </p:nvSpPr>
        <p:spPr>
          <a:xfrm rot="0">
            <a:off x="3344453" y="5377378"/>
            <a:ext cx="11599094" cy="1893570"/>
          </a:xfrm>
          <a:prstGeom prst="rect">
            <a:avLst/>
          </a:prstGeom>
        </p:spPr>
        <p:txBody>
          <a:bodyPr anchor="t" rtlCol="false" tIns="0" lIns="0" bIns="0" rIns="0">
            <a:spAutoFit/>
          </a:bodyPr>
          <a:lstStyle/>
          <a:p>
            <a:pPr algn="ctr">
              <a:lnSpc>
                <a:spcPts val="3779"/>
              </a:lnSpc>
              <a:spcBef>
                <a:spcPct val="0"/>
              </a:spcBef>
            </a:pPr>
            <a:r>
              <a:rPr lang="en-US" b="true" sz="2699">
                <a:solidFill>
                  <a:srgbClr val="00694C"/>
                </a:solidFill>
                <a:latin typeface="Raleway Semi-Bold"/>
                <a:ea typeface="Raleway Semi-Bold"/>
                <a:cs typeface="Raleway Semi-Bold"/>
                <a:sym typeface="Raleway Semi-Bold"/>
              </a:rPr>
              <a:t>Our web based app caters two important fields i.e Data Prediction along with Data Analysis and Visualization giving the user complete knowledge about the dataset he is predicting values with plus analysis of many more datasets.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45177" y="2964438"/>
            <a:ext cx="6565913" cy="4358125"/>
          </a:xfrm>
          <a:custGeom>
            <a:avLst/>
            <a:gdLst/>
            <a:ahLst/>
            <a:cxnLst/>
            <a:rect r="r" b="b" t="t" l="l"/>
            <a:pathLst>
              <a:path h="4358125" w="6565913">
                <a:moveTo>
                  <a:pt x="0" y="0"/>
                </a:moveTo>
                <a:lnTo>
                  <a:pt x="6565914" y="0"/>
                </a:lnTo>
                <a:lnTo>
                  <a:pt x="6565914" y="4358124"/>
                </a:lnTo>
                <a:lnTo>
                  <a:pt x="0" y="4358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04570" y="4223249"/>
            <a:ext cx="9156791" cy="1840703"/>
          </a:xfrm>
          <a:prstGeom prst="rect">
            <a:avLst/>
          </a:prstGeom>
        </p:spPr>
        <p:txBody>
          <a:bodyPr anchor="t" rtlCol="false" tIns="0" lIns="0" bIns="0" rIns="0">
            <a:spAutoFit/>
          </a:bodyPr>
          <a:lstStyle/>
          <a:p>
            <a:pPr algn="l" marL="0" indent="0" lvl="1">
              <a:lnSpc>
                <a:spcPts val="13331"/>
              </a:lnSpc>
            </a:pPr>
            <a:r>
              <a:rPr lang="en-US" b="true" sz="14812" spc="-681">
                <a:solidFill>
                  <a:srgbClr val="00694C"/>
                </a:solidFill>
                <a:latin typeface="Raleway Medium"/>
                <a:ea typeface="Raleway Medium"/>
                <a:cs typeface="Raleway Medium"/>
                <a:sym typeface="Raleway Medium"/>
              </a:rPr>
              <a:t>Thank you!</a:t>
            </a:r>
          </a:p>
        </p:txBody>
      </p:sp>
      <p:sp>
        <p:nvSpPr>
          <p:cNvPr name="TextBox 5" id="5"/>
          <p:cNvSpPr txBox="true"/>
          <p:nvPr/>
        </p:nvSpPr>
        <p:spPr>
          <a:xfrm rot="0">
            <a:off x="3061427" y="9334500"/>
            <a:ext cx="4460047" cy="381003"/>
          </a:xfrm>
          <a:prstGeom prst="rect">
            <a:avLst/>
          </a:prstGeom>
        </p:spPr>
        <p:txBody>
          <a:bodyPr anchor="t" rtlCol="false" tIns="0" lIns="0" bIns="0" rIns="0">
            <a:spAutoFit/>
          </a:bodyPr>
          <a:lstStyle/>
          <a:p>
            <a:pPr algn="l" marL="0" indent="0" lvl="1">
              <a:lnSpc>
                <a:spcPts val="2700"/>
              </a:lnSpc>
            </a:pPr>
            <a:r>
              <a:rPr lang="en-US" b="true" sz="3000" spc="-138">
                <a:solidFill>
                  <a:srgbClr val="00694C"/>
                </a:solidFill>
                <a:latin typeface="Raleway Medium"/>
                <a:ea typeface="Raleway Medium"/>
                <a:cs typeface="Raleway Medium"/>
                <a:sym typeface="Raleway Medium"/>
              </a:rPr>
              <a:t>Presented by Career Craaft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805077" y="1920197"/>
            <a:ext cx="6270790" cy="6446606"/>
          </a:xfrm>
          <a:custGeom>
            <a:avLst/>
            <a:gdLst/>
            <a:ahLst/>
            <a:cxnLst/>
            <a:rect r="r" b="b" t="t" l="l"/>
            <a:pathLst>
              <a:path h="6446606" w="6270790">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219200" y="1490788"/>
            <a:ext cx="9326879" cy="1462101"/>
          </a:xfrm>
          <a:prstGeom prst="rect">
            <a:avLst/>
          </a:prstGeom>
        </p:spPr>
        <p:txBody>
          <a:bodyPr anchor="t" rtlCol="false" tIns="0" lIns="0" bIns="0" rIns="0">
            <a:spAutoFit/>
          </a:bodyPr>
          <a:lstStyle/>
          <a:p>
            <a:pPr algn="l" marL="0" indent="0" lvl="1">
              <a:lnSpc>
                <a:spcPts val="10635"/>
              </a:lnSpc>
            </a:pPr>
            <a:r>
              <a:rPr lang="en-US" b="true" sz="11817" spc="-543">
                <a:solidFill>
                  <a:srgbClr val="00694C"/>
                </a:solidFill>
                <a:latin typeface="Raleway Medium"/>
                <a:ea typeface="Raleway Medium"/>
                <a:cs typeface="Raleway Medium"/>
                <a:sym typeface="Raleway Medium"/>
              </a:rPr>
              <a:t>Introduction </a:t>
            </a:r>
          </a:p>
        </p:txBody>
      </p:sp>
      <p:sp>
        <p:nvSpPr>
          <p:cNvPr name="TextBox 4" id="4"/>
          <p:cNvSpPr txBox="true"/>
          <p:nvPr/>
        </p:nvSpPr>
        <p:spPr>
          <a:xfrm rot="0">
            <a:off x="1028700" y="4447773"/>
            <a:ext cx="8992517" cy="3671019"/>
          </a:xfrm>
          <a:prstGeom prst="rect">
            <a:avLst/>
          </a:prstGeom>
        </p:spPr>
        <p:txBody>
          <a:bodyPr anchor="t" rtlCol="false" tIns="0" lIns="0" bIns="0" rIns="0">
            <a:spAutoFit/>
          </a:bodyPr>
          <a:lstStyle/>
          <a:p>
            <a:pPr algn="l" marL="559433" indent="-279716" lvl="1">
              <a:lnSpc>
                <a:spcPts val="3627"/>
              </a:lnSpc>
              <a:buFont typeface="Arial"/>
              <a:buChar char="•"/>
            </a:pPr>
            <a:r>
              <a:rPr lang="en-US" b="true" sz="2591">
                <a:solidFill>
                  <a:srgbClr val="00694C"/>
                </a:solidFill>
                <a:latin typeface="Raleway Semi-Bold"/>
                <a:ea typeface="Raleway Semi-Bold"/>
                <a:cs typeface="Raleway Semi-Bold"/>
                <a:sym typeface="Raleway Semi-Bold"/>
              </a:rPr>
              <a:t>Air quality is a critical factor impacting public health and the environment. </a:t>
            </a:r>
          </a:p>
          <a:p>
            <a:pPr algn="l" marL="559433" indent="-279716" lvl="1">
              <a:lnSpc>
                <a:spcPts val="3627"/>
              </a:lnSpc>
              <a:buFont typeface="Arial"/>
              <a:buChar char="•"/>
            </a:pPr>
            <a:r>
              <a:rPr lang="en-US" b="true" sz="2591">
                <a:solidFill>
                  <a:srgbClr val="00694C"/>
                </a:solidFill>
                <a:latin typeface="Raleway Semi-Bold"/>
                <a:ea typeface="Raleway Semi-Bold"/>
                <a:cs typeface="Raleway Semi-Bold"/>
                <a:sym typeface="Raleway Semi-Bold"/>
              </a:rPr>
              <a:t>This project aims to predict the Air Quality Index (AQI) using supervised learning models. </a:t>
            </a:r>
          </a:p>
          <a:p>
            <a:pPr algn="l" marL="559433" indent="-279716" lvl="1">
              <a:lnSpc>
                <a:spcPts val="3627"/>
              </a:lnSpc>
              <a:buFont typeface="Arial"/>
              <a:buChar char="•"/>
            </a:pPr>
            <a:r>
              <a:rPr lang="en-US" b="true" sz="2591">
                <a:solidFill>
                  <a:srgbClr val="00694C"/>
                </a:solidFill>
                <a:latin typeface="Raleway Semi-Bold"/>
                <a:ea typeface="Raleway Semi-Bold"/>
                <a:cs typeface="Raleway Semi-Bold"/>
                <a:sym typeface="Raleway Semi-Bold"/>
              </a:rPr>
              <a:t>By leveraging historical air quality data along with real time data, the model will assist in forecasting pollution levels, enabling better decision-making and proactive measures.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282347" y="542141"/>
            <a:ext cx="7924800" cy="1249343"/>
          </a:xfrm>
          <a:prstGeom prst="rect">
            <a:avLst/>
          </a:prstGeom>
        </p:spPr>
        <p:txBody>
          <a:bodyPr anchor="t" rtlCol="false" tIns="0" lIns="0" bIns="0" rIns="0">
            <a:spAutoFit/>
          </a:bodyPr>
          <a:lstStyle/>
          <a:p>
            <a:pPr algn="l" marL="0" indent="0" lvl="1">
              <a:lnSpc>
                <a:spcPts val="9037"/>
              </a:lnSpc>
            </a:pPr>
            <a:r>
              <a:rPr lang="en-US" b="true" sz="10041" spc="-461">
                <a:solidFill>
                  <a:srgbClr val="00694C"/>
                </a:solidFill>
                <a:latin typeface="Raleway Medium"/>
                <a:ea typeface="Raleway Medium"/>
                <a:cs typeface="Raleway Medium"/>
                <a:sym typeface="Raleway Medium"/>
              </a:rPr>
              <a:t>Methodology </a:t>
            </a:r>
          </a:p>
        </p:txBody>
      </p:sp>
      <p:sp>
        <p:nvSpPr>
          <p:cNvPr name="TextBox 3" id="3"/>
          <p:cNvSpPr txBox="true"/>
          <p:nvPr/>
        </p:nvSpPr>
        <p:spPr>
          <a:xfrm rot="0">
            <a:off x="282347" y="1889628"/>
            <a:ext cx="17040070" cy="7993307"/>
          </a:xfrm>
          <a:prstGeom prst="rect">
            <a:avLst/>
          </a:prstGeom>
        </p:spPr>
        <p:txBody>
          <a:bodyPr anchor="t" rtlCol="false" tIns="0" lIns="0" bIns="0" rIns="0">
            <a:spAutoFit/>
          </a:bodyPr>
          <a:lstStyle/>
          <a:p>
            <a:pPr algn="l" marL="470204" indent="-235102" lvl="1">
              <a:lnSpc>
                <a:spcPts val="3049"/>
              </a:lnSpc>
              <a:buAutoNum type="arabicPeriod" startAt="1"/>
            </a:pPr>
            <a:r>
              <a:rPr lang="en-US" b="true" sz="2177">
                <a:solidFill>
                  <a:srgbClr val="00694C"/>
                </a:solidFill>
                <a:latin typeface="Raleway Bold"/>
                <a:ea typeface="Raleway Bold"/>
                <a:cs typeface="Raleway Bold"/>
                <a:sym typeface="Raleway Bold"/>
              </a:rPr>
              <a:t>Data Collection</a:t>
            </a:r>
          </a:p>
          <a:p>
            <a:pPr algn="l" marL="470204" indent="-235102" lvl="1">
              <a:lnSpc>
                <a:spcPts val="3049"/>
              </a:lnSpc>
              <a:buFont typeface="Arial"/>
              <a:buChar char="•"/>
            </a:pPr>
            <a:r>
              <a:rPr lang="en-US" sz="2177">
                <a:solidFill>
                  <a:srgbClr val="00694C"/>
                </a:solidFill>
                <a:latin typeface="Raleway"/>
                <a:ea typeface="Raleway"/>
                <a:cs typeface="Raleway"/>
                <a:sym typeface="Raleway"/>
              </a:rPr>
              <a:t>Gathered real-time air quality data from CPCB monitoring stations across India</a:t>
            </a:r>
          </a:p>
          <a:p>
            <a:pPr algn="l" marL="470204" indent="-235102" lvl="1">
              <a:lnSpc>
                <a:spcPts val="3049"/>
              </a:lnSpc>
              <a:buFont typeface="Arial"/>
              <a:buChar char="•"/>
            </a:pPr>
            <a:r>
              <a:rPr lang="en-US" sz="2177">
                <a:solidFill>
                  <a:srgbClr val="00694C"/>
                </a:solidFill>
                <a:latin typeface="Raleway"/>
                <a:ea typeface="Raleway"/>
                <a:cs typeface="Raleway"/>
                <a:sym typeface="Raleway"/>
              </a:rPr>
              <a:t>Time</a:t>
            </a:r>
            <a:r>
              <a:rPr lang="en-US" sz="2177">
                <a:solidFill>
                  <a:srgbClr val="00694C"/>
                </a:solidFill>
                <a:latin typeface="Raleway"/>
                <a:ea typeface="Raleway"/>
                <a:cs typeface="Raleway"/>
                <a:sym typeface="Raleway"/>
              </a:rPr>
              <a:t> period: June </a:t>
            </a:r>
            <a:r>
              <a:rPr lang="en-US" sz="2177">
                <a:solidFill>
                  <a:srgbClr val="00694C"/>
                </a:solidFill>
                <a:latin typeface="Raleway"/>
                <a:ea typeface="Raleway"/>
                <a:cs typeface="Raleway"/>
                <a:sym typeface="Raleway"/>
              </a:rPr>
              <a:t>2023 to January 2025</a:t>
            </a:r>
          </a:p>
          <a:p>
            <a:pPr algn="l" marL="470204" indent="-235102" lvl="1">
              <a:lnSpc>
                <a:spcPts val="3049"/>
              </a:lnSpc>
              <a:buFont typeface="Arial"/>
              <a:buChar char="•"/>
            </a:pPr>
            <a:r>
              <a:rPr lang="en-US" sz="2177">
                <a:solidFill>
                  <a:srgbClr val="00694C"/>
                </a:solidFill>
                <a:latin typeface="Raleway"/>
                <a:ea typeface="Raleway"/>
                <a:cs typeface="Raleway"/>
                <a:sym typeface="Raleway"/>
              </a:rPr>
              <a:t>Parameters include PM2.5, PM10, NO2, CO, SO2, and other pollutants</a:t>
            </a:r>
          </a:p>
          <a:p>
            <a:pPr algn="l" marL="470204" indent="-235102" lvl="1">
              <a:lnSpc>
                <a:spcPts val="3049"/>
              </a:lnSpc>
              <a:buAutoNum type="arabicPeriod" startAt="1"/>
            </a:pPr>
            <a:r>
              <a:rPr lang="en-US" b="true" sz="2177">
                <a:solidFill>
                  <a:srgbClr val="00694C"/>
                </a:solidFill>
                <a:latin typeface="Raleway Bold"/>
                <a:ea typeface="Raleway Bold"/>
                <a:cs typeface="Raleway Bold"/>
                <a:sym typeface="Raleway Bold"/>
              </a:rPr>
              <a:t>Data Preprocessing</a:t>
            </a:r>
          </a:p>
          <a:p>
            <a:pPr algn="l" marL="470204" indent="-235102" lvl="1">
              <a:lnSpc>
                <a:spcPts val="3049"/>
              </a:lnSpc>
              <a:buFont typeface="Arial"/>
              <a:buChar char="•"/>
            </a:pPr>
            <a:r>
              <a:rPr lang="en-US" sz="2177">
                <a:solidFill>
                  <a:srgbClr val="00694C"/>
                </a:solidFill>
                <a:latin typeface="Raleway"/>
                <a:ea typeface="Raleway"/>
                <a:cs typeface="Raleway"/>
                <a:sym typeface="Raleway"/>
              </a:rPr>
              <a:t>Cleaned missing values and handled 'NA' entries</a:t>
            </a:r>
          </a:p>
          <a:p>
            <a:pPr algn="l" marL="470204" indent="-235102" lvl="1">
              <a:lnSpc>
                <a:spcPts val="3049"/>
              </a:lnSpc>
              <a:buFont typeface="Arial"/>
              <a:buChar char="•"/>
            </a:pPr>
            <a:r>
              <a:rPr lang="en-US" sz="2177">
                <a:solidFill>
                  <a:srgbClr val="00694C"/>
                </a:solidFill>
                <a:latin typeface="Raleway"/>
                <a:ea typeface="Raleway"/>
                <a:cs typeface="Raleway"/>
                <a:sym typeface="Raleway"/>
              </a:rPr>
              <a:t>St</a:t>
            </a:r>
            <a:r>
              <a:rPr lang="en-US" sz="2177">
                <a:solidFill>
                  <a:srgbClr val="00694C"/>
                </a:solidFill>
                <a:latin typeface="Raleway"/>
                <a:ea typeface="Raleway"/>
                <a:cs typeface="Raleway"/>
                <a:sym typeface="Raleway"/>
              </a:rPr>
              <a:t>andardized features using StandardScaler</a:t>
            </a:r>
          </a:p>
          <a:p>
            <a:pPr algn="l" marL="470204" indent="-235102" lvl="1">
              <a:lnSpc>
                <a:spcPts val="3049"/>
              </a:lnSpc>
              <a:buFont typeface="Arial"/>
              <a:buChar char="•"/>
            </a:pPr>
            <a:r>
              <a:rPr lang="en-US" sz="2177">
                <a:solidFill>
                  <a:srgbClr val="00694C"/>
                </a:solidFill>
                <a:latin typeface="Raleway"/>
                <a:ea typeface="Raleway"/>
                <a:cs typeface="Raleway"/>
                <a:sym typeface="Raleway"/>
              </a:rPr>
              <a:t>Selected five key pollutants through correlation analysis</a:t>
            </a:r>
          </a:p>
          <a:p>
            <a:pPr algn="l" marL="470204" indent="-235102" lvl="1">
              <a:lnSpc>
                <a:spcPts val="3049"/>
              </a:lnSpc>
              <a:buAutoNum type="arabicPeriod" startAt="1"/>
            </a:pPr>
            <a:r>
              <a:rPr lang="en-US" b="true" sz="2177">
                <a:solidFill>
                  <a:srgbClr val="00694C"/>
                </a:solidFill>
                <a:latin typeface="Raleway Semi-Bold"/>
                <a:ea typeface="Raleway Semi-Bold"/>
                <a:cs typeface="Raleway Semi-Bold"/>
                <a:sym typeface="Raleway Semi-Bold"/>
              </a:rPr>
              <a:t>Model Development</a:t>
            </a:r>
          </a:p>
          <a:p>
            <a:pPr algn="l" marL="470204" indent="-235102" lvl="1">
              <a:lnSpc>
                <a:spcPts val="3049"/>
              </a:lnSpc>
              <a:buFont typeface="Arial"/>
              <a:buChar char="•"/>
            </a:pPr>
            <a:r>
              <a:rPr lang="en-US" sz="2177">
                <a:solidFill>
                  <a:srgbClr val="00694C"/>
                </a:solidFill>
                <a:latin typeface="Raleway"/>
                <a:ea typeface="Raleway"/>
                <a:cs typeface="Raleway"/>
                <a:sym typeface="Raleway"/>
              </a:rPr>
              <a:t>Implemented Random Forest Regressor (500 estimators, max depth 20)</a:t>
            </a:r>
          </a:p>
          <a:p>
            <a:pPr algn="l" marL="470204" indent="-235102" lvl="1">
              <a:lnSpc>
                <a:spcPts val="3049"/>
              </a:lnSpc>
              <a:buFont typeface="Arial"/>
              <a:buChar char="•"/>
            </a:pPr>
            <a:r>
              <a:rPr lang="en-US" sz="2177">
                <a:solidFill>
                  <a:srgbClr val="00694C"/>
                </a:solidFill>
                <a:latin typeface="Raleway"/>
                <a:ea typeface="Raleway"/>
                <a:cs typeface="Raleway"/>
                <a:sym typeface="Raleway"/>
              </a:rPr>
              <a:t>Focused on key features: PM2.5, PM10, NO2, CO, and SO2</a:t>
            </a:r>
          </a:p>
          <a:p>
            <a:pPr algn="l" marL="470204" indent="-235102" lvl="1">
              <a:lnSpc>
                <a:spcPts val="3049"/>
              </a:lnSpc>
              <a:buFont typeface="Arial"/>
              <a:buChar char="•"/>
            </a:pPr>
            <a:r>
              <a:rPr lang="en-US" sz="2177">
                <a:solidFill>
                  <a:srgbClr val="00694C"/>
                </a:solidFill>
                <a:latin typeface="Raleway"/>
                <a:ea typeface="Raleway"/>
                <a:cs typeface="Raleway"/>
                <a:sym typeface="Raleway"/>
              </a:rPr>
              <a:t>Trained model on complete dataset for robust predictions</a:t>
            </a:r>
          </a:p>
          <a:p>
            <a:pPr algn="l" marL="470204" indent="-235102" lvl="1">
              <a:lnSpc>
                <a:spcPts val="3049"/>
              </a:lnSpc>
              <a:buAutoNum type="arabicPeriod" startAt="1"/>
            </a:pPr>
            <a:r>
              <a:rPr lang="en-US" b="true" sz="2177">
                <a:solidFill>
                  <a:srgbClr val="00694C"/>
                </a:solidFill>
                <a:latin typeface="Raleway Semi-Bold"/>
                <a:ea typeface="Raleway Semi-Bold"/>
                <a:cs typeface="Raleway Semi-Bold"/>
                <a:sym typeface="Raleway Semi-Bold"/>
              </a:rPr>
              <a:t>Web Application Development</a:t>
            </a:r>
          </a:p>
          <a:p>
            <a:pPr algn="l" marL="470204" indent="-235102" lvl="1">
              <a:lnSpc>
                <a:spcPts val="3049"/>
              </a:lnSpc>
              <a:buFont typeface="Arial"/>
              <a:buChar char="•"/>
            </a:pPr>
            <a:r>
              <a:rPr lang="en-US" sz="2177">
                <a:solidFill>
                  <a:srgbClr val="00694C"/>
                </a:solidFill>
                <a:latin typeface="Raleway"/>
                <a:ea typeface="Raleway"/>
                <a:cs typeface="Raleway"/>
                <a:sym typeface="Raleway"/>
              </a:rPr>
              <a:t>Built interactive interface using Streamlit framework</a:t>
            </a:r>
          </a:p>
          <a:p>
            <a:pPr algn="l" marL="470204" indent="-235102" lvl="1">
              <a:lnSpc>
                <a:spcPts val="3049"/>
              </a:lnSpc>
              <a:buFont typeface="Arial"/>
              <a:buChar char="•"/>
            </a:pPr>
            <a:r>
              <a:rPr lang="en-US" sz="2177">
                <a:solidFill>
                  <a:srgbClr val="00694C"/>
                </a:solidFill>
                <a:latin typeface="Raleway"/>
                <a:ea typeface="Raleway"/>
                <a:cs typeface="Raleway"/>
                <a:sym typeface="Raleway"/>
              </a:rPr>
              <a:t>Created</a:t>
            </a:r>
            <a:r>
              <a:rPr lang="en-US" sz="2177">
                <a:solidFill>
                  <a:srgbClr val="00694C"/>
                </a:solidFill>
                <a:latin typeface="Raleway"/>
                <a:ea typeface="Raleway"/>
                <a:cs typeface="Raleway"/>
                <a:sym typeface="Raleway"/>
              </a:rPr>
              <a:t> dual functionality: AQI predicti</a:t>
            </a:r>
            <a:r>
              <a:rPr lang="en-US" sz="2177">
                <a:solidFill>
                  <a:srgbClr val="00694C"/>
                </a:solidFill>
                <a:latin typeface="Raleway"/>
                <a:ea typeface="Raleway"/>
                <a:cs typeface="Raleway"/>
                <a:sym typeface="Raleway"/>
              </a:rPr>
              <a:t>on and data analysis</a:t>
            </a:r>
          </a:p>
          <a:p>
            <a:pPr algn="l" marL="470204" indent="-235102" lvl="1">
              <a:lnSpc>
                <a:spcPts val="3049"/>
              </a:lnSpc>
              <a:buFont typeface="Arial"/>
              <a:buChar char="•"/>
            </a:pPr>
            <a:r>
              <a:rPr lang="en-US" sz="2177">
                <a:solidFill>
                  <a:srgbClr val="00694C"/>
                </a:solidFill>
                <a:latin typeface="Raleway"/>
                <a:ea typeface="Raleway"/>
                <a:cs typeface="Raleway"/>
                <a:sym typeface="Raleway"/>
              </a:rPr>
              <a:t>Integrated Plotly Express for dynamic data visualizations</a:t>
            </a:r>
          </a:p>
          <a:p>
            <a:pPr algn="l" marL="470204" indent="-235102" lvl="1">
              <a:lnSpc>
                <a:spcPts val="3049"/>
              </a:lnSpc>
              <a:buAutoNum type="arabicPeriod" startAt="1"/>
            </a:pPr>
            <a:r>
              <a:rPr lang="en-US" b="true" sz="2177">
                <a:solidFill>
                  <a:srgbClr val="00694C"/>
                </a:solidFill>
                <a:latin typeface="Raleway Semi-Bold"/>
                <a:ea typeface="Raleway Semi-Bold"/>
                <a:cs typeface="Raleway Semi-Bold"/>
                <a:sym typeface="Raleway Semi-Bold"/>
              </a:rPr>
              <a:t>Deployment</a:t>
            </a:r>
          </a:p>
          <a:p>
            <a:pPr algn="l" marL="470204" indent="-235102" lvl="1">
              <a:lnSpc>
                <a:spcPts val="3049"/>
              </a:lnSpc>
              <a:buFont typeface="Arial"/>
              <a:buChar char="•"/>
            </a:pPr>
            <a:r>
              <a:rPr lang="en-US" sz="2177">
                <a:solidFill>
                  <a:srgbClr val="00694C"/>
                </a:solidFill>
                <a:latin typeface="Raleway"/>
                <a:ea typeface="Raleway"/>
                <a:cs typeface="Raleway"/>
                <a:sym typeface="Raleway"/>
              </a:rPr>
              <a:t>Deployed on Streamlit Cloud platform</a:t>
            </a:r>
          </a:p>
          <a:p>
            <a:pPr algn="l" marL="470204" indent="-235102" lvl="1">
              <a:lnSpc>
                <a:spcPts val="3049"/>
              </a:lnSpc>
              <a:buFont typeface="Arial"/>
              <a:buChar char="•"/>
            </a:pPr>
            <a:r>
              <a:rPr lang="en-US" sz="2177">
                <a:solidFill>
                  <a:srgbClr val="00694C"/>
                </a:solidFill>
                <a:latin typeface="Raleway"/>
                <a:ea typeface="Raleway"/>
                <a:cs typeface="Raleway"/>
                <a:sym typeface="Raleway"/>
              </a:rPr>
              <a:t>Implemented modular structure for maintainability</a:t>
            </a:r>
          </a:p>
          <a:p>
            <a:pPr algn="l" marL="470204" indent="-235102" lvl="1">
              <a:lnSpc>
                <a:spcPts val="3049"/>
              </a:lnSpc>
              <a:buFont typeface="Arial"/>
              <a:buChar char="•"/>
            </a:pPr>
            <a:r>
              <a:rPr lang="en-US" sz="2177">
                <a:solidFill>
                  <a:srgbClr val="00694C"/>
                </a:solidFill>
                <a:latin typeface="Raleway"/>
                <a:ea typeface="Raleway"/>
                <a:cs typeface="Raleway"/>
                <a:sym typeface="Raleway"/>
              </a:rPr>
              <a:t>Created user-friendly interface with real-time prediction capabilities</a:t>
            </a:r>
          </a:p>
          <a:p>
            <a:pPr algn="l">
              <a:lnSpc>
                <a:spcPts val="3049"/>
              </a:lnSpc>
              <a:spcBef>
                <a:spcPct val="0"/>
              </a:spcBef>
            </a:pPr>
          </a:p>
        </p:txBody>
      </p:sp>
      <p:pic>
        <p:nvPicPr>
          <p:cNvPr name="Picture 4" id="4"/>
          <p:cNvPicPr>
            <a:picLocks noChangeAspect="true"/>
          </p:cNvPicPr>
          <p:nvPr/>
        </p:nvPicPr>
        <p:blipFill>
          <a:blip r:embed="rId2"/>
          <a:stretch>
            <a:fillRect/>
          </a:stretch>
        </p:blipFill>
        <p:spPr>
          <a:xfrm rot="0">
            <a:off x="9739026" y="1429238"/>
            <a:ext cx="8539764" cy="834478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4F6EC"/>
        </a:solidFill>
      </p:bgPr>
    </p:bg>
    <p:spTree>
      <p:nvGrpSpPr>
        <p:cNvPr id="1" name=""/>
        <p:cNvGrpSpPr/>
        <p:nvPr/>
      </p:nvGrpSpPr>
      <p:grpSpPr>
        <a:xfrm>
          <a:off x="0" y="0"/>
          <a:ext cx="0" cy="0"/>
          <a:chOff x="0" y="0"/>
          <a:chExt cx="0" cy="0"/>
        </a:xfrm>
      </p:grpSpPr>
      <p:sp>
        <p:nvSpPr>
          <p:cNvPr name="Freeform 2" id="2"/>
          <p:cNvSpPr/>
          <p:nvPr/>
        </p:nvSpPr>
        <p:spPr>
          <a:xfrm flipH="false" flipV="false" rot="0">
            <a:off x="10020049" y="3304527"/>
            <a:ext cx="6651844" cy="5801886"/>
          </a:xfrm>
          <a:custGeom>
            <a:avLst/>
            <a:gdLst/>
            <a:ahLst/>
            <a:cxnLst/>
            <a:rect r="r" b="b" t="t" l="l"/>
            <a:pathLst>
              <a:path h="5801886" w="6651844">
                <a:moveTo>
                  <a:pt x="0" y="0"/>
                </a:moveTo>
                <a:lnTo>
                  <a:pt x="6651844" y="0"/>
                </a:lnTo>
                <a:lnTo>
                  <a:pt x="6651844" y="5801886"/>
                </a:lnTo>
                <a:lnTo>
                  <a:pt x="0" y="58018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90640" y="1523267"/>
            <a:ext cx="2510663" cy="2035920"/>
          </a:xfrm>
          <a:custGeom>
            <a:avLst/>
            <a:gdLst/>
            <a:ahLst/>
            <a:cxnLst/>
            <a:rect r="r" b="b" t="t" l="l"/>
            <a:pathLst>
              <a:path h="2035920" w="2510663">
                <a:moveTo>
                  <a:pt x="0" y="0"/>
                </a:moveTo>
                <a:lnTo>
                  <a:pt x="2510663" y="0"/>
                </a:lnTo>
                <a:lnTo>
                  <a:pt x="2510663" y="2035920"/>
                </a:lnTo>
                <a:lnTo>
                  <a:pt x="0" y="20359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19200" y="1971325"/>
            <a:ext cx="7223569" cy="2120266"/>
          </a:xfrm>
          <a:prstGeom prst="rect">
            <a:avLst/>
          </a:prstGeom>
        </p:spPr>
        <p:txBody>
          <a:bodyPr anchor="t" rtlCol="false" tIns="0" lIns="0" bIns="0" rIns="0">
            <a:spAutoFit/>
          </a:bodyPr>
          <a:lstStyle/>
          <a:p>
            <a:pPr algn="l" marL="0" indent="0" lvl="1">
              <a:lnSpc>
                <a:spcPts val="8010"/>
              </a:lnSpc>
            </a:pPr>
            <a:r>
              <a:rPr lang="en-US" b="true" sz="8900" spc="-409">
                <a:solidFill>
                  <a:srgbClr val="00694C"/>
                </a:solidFill>
                <a:latin typeface="Raleway Medium"/>
                <a:ea typeface="Raleway Medium"/>
                <a:cs typeface="Raleway Medium"/>
                <a:sym typeface="Raleway Medium"/>
              </a:rPr>
              <a:t>Proposed solutions</a:t>
            </a:r>
          </a:p>
        </p:txBody>
      </p:sp>
      <p:grpSp>
        <p:nvGrpSpPr>
          <p:cNvPr name="Group 5" id="5"/>
          <p:cNvGrpSpPr/>
          <p:nvPr/>
        </p:nvGrpSpPr>
        <p:grpSpPr>
          <a:xfrm rot="0">
            <a:off x="1219200" y="4728634"/>
            <a:ext cx="8179253" cy="1525568"/>
            <a:chOff x="0" y="0"/>
            <a:chExt cx="10905670" cy="2034090"/>
          </a:xfrm>
        </p:grpSpPr>
        <p:sp>
          <p:nvSpPr>
            <p:cNvPr name="TextBox 6" id="6"/>
            <p:cNvSpPr txBox="true"/>
            <p:nvPr/>
          </p:nvSpPr>
          <p:spPr>
            <a:xfrm rot="0">
              <a:off x="2718270" y="298437"/>
              <a:ext cx="8187401" cy="1535218"/>
            </a:xfrm>
            <a:prstGeom prst="rect">
              <a:avLst/>
            </a:prstGeom>
          </p:spPr>
          <p:txBody>
            <a:bodyPr anchor="t" rtlCol="false" tIns="0" lIns="0" bIns="0" rIns="0">
              <a:spAutoFit/>
            </a:bodyPr>
            <a:lstStyle/>
            <a:p>
              <a:pPr algn="l">
                <a:lnSpc>
                  <a:spcPts val="3080"/>
                </a:lnSpc>
                <a:spcBef>
                  <a:spcPct val="0"/>
                </a:spcBef>
              </a:pPr>
              <a:r>
                <a:rPr lang="en-US" b="true" sz="2200">
                  <a:solidFill>
                    <a:srgbClr val="00694C"/>
                  </a:solidFill>
                  <a:latin typeface="Raleway Semi-Bold"/>
                  <a:ea typeface="Raleway Semi-Bold"/>
                  <a:cs typeface="Raleway Semi-Bold"/>
                  <a:sym typeface="Raleway Semi-Bold"/>
                </a:rPr>
                <a:t>AQI Predictor - we made a machine learning model using Random Forest and used it for predicting the aqi values based on user input</a:t>
              </a:r>
            </a:p>
          </p:txBody>
        </p:sp>
        <p:sp>
          <p:nvSpPr>
            <p:cNvPr name="TextBox 7" id="7"/>
            <p:cNvSpPr txBox="true"/>
            <p:nvPr/>
          </p:nvSpPr>
          <p:spPr>
            <a:xfrm rot="0">
              <a:off x="0" y="276225"/>
              <a:ext cx="2235835" cy="1757865"/>
            </a:xfrm>
            <a:prstGeom prst="rect">
              <a:avLst/>
            </a:prstGeom>
          </p:spPr>
          <p:txBody>
            <a:bodyPr anchor="t" rtlCol="false" tIns="0" lIns="0" bIns="0" rIns="0">
              <a:spAutoFit/>
            </a:bodyPr>
            <a:lstStyle/>
            <a:p>
              <a:pPr algn="l" marL="0" indent="0" lvl="1">
                <a:lnSpc>
                  <a:spcPts val="9037"/>
                </a:lnSpc>
              </a:pPr>
              <a:r>
                <a:rPr lang="en-US" b="true" sz="10041" spc="-461">
                  <a:solidFill>
                    <a:srgbClr val="00694C"/>
                  </a:solidFill>
                  <a:latin typeface="Raleway Medium"/>
                  <a:ea typeface="Raleway Medium"/>
                  <a:cs typeface="Raleway Medium"/>
                  <a:sym typeface="Raleway Medium"/>
                </a:rPr>
                <a:t>01.</a:t>
              </a:r>
            </a:p>
          </p:txBody>
        </p:sp>
      </p:grpSp>
      <p:grpSp>
        <p:nvGrpSpPr>
          <p:cNvPr name="Group 8" id="8"/>
          <p:cNvGrpSpPr/>
          <p:nvPr/>
        </p:nvGrpSpPr>
        <p:grpSpPr>
          <a:xfrm rot="0">
            <a:off x="1219200" y="6775422"/>
            <a:ext cx="8179253" cy="1525568"/>
            <a:chOff x="0" y="0"/>
            <a:chExt cx="10905670" cy="2034090"/>
          </a:xfrm>
        </p:grpSpPr>
        <p:sp>
          <p:nvSpPr>
            <p:cNvPr name="TextBox 9" id="9"/>
            <p:cNvSpPr txBox="true"/>
            <p:nvPr/>
          </p:nvSpPr>
          <p:spPr>
            <a:xfrm rot="0">
              <a:off x="2718270" y="533387"/>
              <a:ext cx="8187401" cy="1014518"/>
            </a:xfrm>
            <a:prstGeom prst="rect">
              <a:avLst/>
            </a:prstGeom>
          </p:spPr>
          <p:txBody>
            <a:bodyPr anchor="t" rtlCol="false" tIns="0" lIns="0" bIns="0" rIns="0">
              <a:spAutoFit/>
            </a:bodyPr>
            <a:lstStyle/>
            <a:p>
              <a:pPr algn="l">
                <a:lnSpc>
                  <a:spcPts val="3080"/>
                </a:lnSpc>
                <a:spcBef>
                  <a:spcPct val="0"/>
                </a:spcBef>
              </a:pPr>
              <a:r>
                <a:rPr lang="en-US" b="true" sz="2200">
                  <a:solidFill>
                    <a:srgbClr val="00694C"/>
                  </a:solidFill>
                  <a:latin typeface="Raleway Semi-Bold"/>
                  <a:ea typeface="Raleway Semi-Bold"/>
                  <a:cs typeface="Raleway Semi-Bold"/>
                  <a:sym typeface="Raleway Semi-Bold"/>
                </a:rPr>
                <a:t>Data Analysis Dashboard - A dashboard to visualise and analyse all your data.</a:t>
              </a:r>
            </a:p>
          </p:txBody>
        </p:sp>
        <p:sp>
          <p:nvSpPr>
            <p:cNvPr name="TextBox 10" id="10"/>
            <p:cNvSpPr txBox="true"/>
            <p:nvPr/>
          </p:nvSpPr>
          <p:spPr>
            <a:xfrm rot="0">
              <a:off x="0" y="276225"/>
              <a:ext cx="2235835" cy="1757865"/>
            </a:xfrm>
            <a:prstGeom prst="rect">
              <a:avLst/>
            </a:prstGeom>
          </p:spPr>
          <p:txBody>
            <a:bodyPr anchor="t" rtlCol="false" tIns="0" lIns="0" bIns="0" rIns="0">
              <a:spAutoFit/>
            </a:bodyPr>
            <a:lstStyle/>
            <a:p>
              <a:pPr algn="l" marL="0" indent="0" lvl="1">
                <a:lnSpc>
                  <a:spcPts val="9037"/>
                </a:lnSpc>
              </a:pPr>
              <a:r>
                <a:rPr lang="en-US" b="true" sz="10041" spc="-461">
                  <a:solidFill>
                    <a:srgbClr val="00694C"/>
                  </a:solidFill>
                  <a:latin typeface="Raleway Medium"/>
                  <a:ea typeface="Raleway Medium"/>
                  <a:cs typeface="Raleway Medium"/>
                  <a:sym typeface="Raleway Medium"/>
                </a:rPr>
                <a:t>02.</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2146749" y="1278497"/>
            <a:ext cx="13955973" cy="8579137"/>
          </a:xfrm>
          <a:custGeom>
            <a:avLst/>
            <a:gdLst/>
            <a:ahLst/>
            <a:cxnLst/>
            <a:rect r="r" b="b" t="t" l="l"/>
            <a:pathLst>
              <a:path h="8579137" w="13955973">
                <a:moveTo>
                  <a:pt x="0" y="0"/>
                </a:moveTo>
                <a:lnTo>
                  <a:pt x="13955973" y="0"/>
                </a:lnTo>
                <a:lnTo>
                  <a:pt x="13955973" y="8579138"/>
                </a:lnTo>
                <a:lnTo>
                  <a:pt x="0" y="8579138"/>
                </a:lnTo>
                <a:lnTo>
                  <a:pt x="0" y="0"/>
                </a:lnTo>
                <a:close/>
              </a:path>
            </a:pathLst>
          </a:custGeom>
          <a:blipFill>
            <a:blip r:embed="rId2"/>
            <a:stretch>
              <a:fillRect l="0" t="0" r="-276" b="0"/>
            </a:stretch>
          </a:blipFill>
        </p:spPr>
      </p:sp>
      <p:sp>
        <p:nvSpPr>
          <p:cNvPr name="TextBox 3" id="3"/>
          <p:cNvSpPr txBox="true"/>
          <p:nvPr/>
        </p:nvSpPr>
        <p:spPr>
          <a:xfrm rot="0">
            <a:off x="801589" y="173148"/>
            <a:ext cx="3319388" cy="855552"/>
          </a:xfrm>
          <a:prstGeom prst="rect">
            <a:avLst/>
          </a:prstGeom>
        </p:spPr>
        <p:txBody>
          <a:bodyPr anchor="t" rtlCol="false" tIns="0" lIns="0" bIns="0" rIns="0">
            <a:spAutoFit/>
          </a:bodyPr>
          <a:lstStyle/>
          <a:p>
            <a:pPr algn="ctr">
              <a:lnSpc>
                <a:spcPts val="6918"/>
              </a:lnSpc>
              <a:spcBef>
                <a:spcPct val="0"/>
              </a:spcBef>
            </a:pPr>
            <a:r>
              <a:rPr lang="en-US" b="true" sz="4941" spc="-227">
                <a:solidFill>
                  <a:srgbClr val="00694C"/>
                </a:solidFill>
                <a:latin typeface="Raleway Medium"/>
                <a:ea typeface="Raleway Medium"/>
                <a:cs typeface="Raleway Medium"/>
                <a:sym typeface="Raleway Medium"/>
              </a:rPr>
              <a:t>Visualization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639020" y="484368"/>
            <a:ext cx="15009960" cy="9318264"/>
          </a:xfrm>
          <a:custGeom>
            <a:avLst/>
            <a:gdLst/>
            <a:ahLst/>
            <a:cxnLst/>
            <a:rect r="r" b="b" t="t" l="l"/>
            <a:pathLst>
              <a:path h="9318264" w="15009960">
                <a:moveTo>
                  <a:pt x="0" y="0"/>
                </a:moveTo>
                <a:lnTo>
                  <a:pt x="15009960" y="0"/>
                </a:lnTo>
                <a:lnTo>
                  <a:pt x="15009960" y="9318264"/>
                </a:lnTo>
                <a:lnTo>
                  <a:pt x="0" y="9318264"/>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922317" y="579510"/>
            <a:ext cx="14443367" cy="9127980"/>
          </a:xfrm>
          <a:custGeom>
            <a:avLst/>
            <a:gdLst/>
            <a:ahLst/>
            <a:cxnLst/>
            <a:rect r="r" b="b" t="t" l="l"/>
            <a:pathLst>
              <a:path h="9127980" w="14443367">
                <a:moveTo>
                  <a:pt x="0" y="0"/>
                </a:moveTo>
                <a:lnTo>
                  <a:pt x="14443366" y="0"/>
                </a:lnTo>
                <a:lnTo>
                  <a:pt x="14443366" y="9127980"/>
                </a:lnTo>
                <a:lnTo>
                  <a:pt x="0" y="9127980"/>
                </a:lnTo>
                <a:lnTo>
                  <a:pt x="0" y="0"/>
                </a:lnTo>
                <a:close/>
              </a:path>
            </a:pathLst>
          </a:custGeom>
          <a:blipFill>
            <a:blip r:embed="rId2"/>
            <a:stretch>
              <a:fillRect l="0" t="-555" r="-2366"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9960423" y="2291933"/>
            <a:ext cx="7085678" cy="6084826"/>
          </a:xfrm>
          <a:custGeom>
            <a:avLst/>
            <a:gdLst/>
            <a:ahLst/>
            <a:cxnLst/>
            <a:rect r="r" b="b" t="t" l="l"/>
            <a:pathLst>
              <a:path h="6084826" w="7085678">
                <a:moveTo>
                  <a:pt x="0" y="0"/>
                </a:moveTo>
                <a:lnTo>
                  <a:pt x="7085679" y="0"/>
                </a:lnTo>
                <a:lnTo>
                  <a:pt x="7085679" y="6084826"/>
                </a:lnTo>
                <a:lnTo>
                  <a:pt x="0" y="6084826"/>
                </a:lnTo>
                <a:lnTo>
                  <a:pt x="0" y="0"/>
                </a:lnTo>
                <a:close/>
              </a:path>
            </a:pathLst>
          </a:custGeom>
          <a:blipFill>
            <a:blip r:embed="rId2"/>
            <a:stretch>
              <a:fillRect l="0" t="0" r="0" b="0"/>
            </a:stretch>
          </a:blipFill>
        </p:spPr>
      </p:sp>
      <p:sp>
        <p:nvSpPr>
          <p:cNvPr name="Freeform 3" id="3"/>
          <p:cNvSpPr/>
          <p:nvPr/>
        </p:nvSpPr>
        <p:spPr>
          <a:xfrm flipH="false" flipV="false" rot="0">
            <a:off x="12823970" y="4978640"/>
            <a:ext cx="1134042" cy="1148397"/>
          </a:xfrm>
          <a:custGeom>
            <a:avLst/>
            <a:gdLst/>
            <a:ahLst/>
            <a:cxnLst/>
            <a:rect r="r" b="b" t="t" l="l"/>
            <a:pathLst>
              <a:path h="1148397" w="1134042">
                <a:moveTo>
                  <a:pt x="0" y="0"/>
                </a:moveTo>
                <a:lnTo>
                  <a:pt x="1134042" y="0"/>
                </a:lnTo>
                <a:lnTo>
                  <a:pt x="1134042" y="1148397"/>
                </a:lnTo>
                <a:lnTo>
                  <a:pt x="0" y="11483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61069" y="1042590"/>
            <a:ext cx="7924800" cy="1249343"/>
          </a:xfrm>
          <a:prstGeom prst="rect">
            <a:avLst/>
          </a:prstGeom>
        </p:spPr>
        <p:txBody>
          <a:bodyPr anchor="t" rtlCol="false" tIns="0" lIns="0" bIns="0" rIns="0">
            <a:spAutoFit/>
          </a:bodyPr>
          <a:lstStyle/>
          <a:p>
            <a:pPr algn="l" marL="0" indent="0" lvl="1">
              <a:lnSpc>
                <a:spcPts val="9037"/>
              </a:lnSpc>
            </a:pPr>
            <a:r>
              <a:rPr lang="en-US" b="true" sz="10041" spc="-461">
                <a:solidFill>
                  <a:srgbClr val="00694C"/>
                </a:solidFill>
                <a:latin typeface="Raleway Medium"/>
                <a:ea typeface="Raleway Medium"/>
                <a:cs typeface="Raleway Medium"/>
                <a:sym typeface="Raleway Medium"/>
              </a:rPr>
              <a:t>The Model</a:t>
            </a:r>
          </a:p>
        </p:txBody>
      </p:sp>
      <p:sp>
        <p:nvSpPr>
          <p:cNvPr name="TextBox 5" id="5"/>
          <p:cNvSpPr txBox="true"/>
          <p:nvPr/>
        </p:nvSpPr>
        <p:spPr>
          <a:xfrm rot="0">
            <a:off x="1050862" y="2725721"/>
            <a:ext cx="7635008" cy="7120890"/>
          </a:xfrm>
          <a:prstGeom prst="rect">
            <a:avLst/>
          </a:prstGeom>
        </p:spPr>
        <p:txBody>
          <a:bodyPr anchor="t" rtlCol="false" tIns="0" lIns="0" bIns="0" rIns="0">
            <a:spAutoFit/>
          </a:bodyPr>
          <a:lstStyle/>
          <a:p>
            <a:pPr algn="l">
              <a:lnSpc>
                <a:spcPts val="3359"/>
              </a:lnSpc>
              <a:spcBef>
                <a:spcPct val="0"/>
              </a:spcBef>
            </a:pPr>
            <a:r>
              <a:rPr lang="en-US" b="true" sz="2400">
                <a:solidFill>
                  <a:srgbClr val="00694C"/>
                </a:solidFill>
                <a:latin typeface="Raleway Semi-Bold"/>
                <a:ea typeface="Raleway Semi-Bold"/>
                <a:cs typeface="Raleway Semi-Bold"/>
                <a:sym typeface="Raleway Semi-Bold"/>
              </a:rPr>
              <a:t>1.M</a:t>
            </a:r>
            <a:r>
              <a:rPr lang="en-US" b="true" sz="2400">
                <a:solidFill>
                  <a:srgbClr val="00694C"/>
                </a:solidFill>
                <a:latin typeface="Raleway Semi-Bold"/>
                <a:ea typeface="Raleway Semi-Bold"/>
                <a:cs typeface="Raleway Semi-Bold"/>
                <a:sym typeface="Raleway Semi-Bold"/>
              </a:rPr>
              <a:t>odel Architecture</a:t>
            </a:r>
          </a:p>
          <a:p>
            <a:pPr algn="l" marL="518160" indent="-259080" lvl="1">
              <a:lnSpc>
                <a:spcPts val="3359"/>
              </a:lnSpc>
              <a:spcBef>
                <a:spcPct val="0"/>
              </a:spcBef>
              <a:buFont typeface="Arial"/>
              <a:buChar char="•"/>
            </a:pPr>
            <a:r>
              <a:rPr lang="en-US" sz="2400">
                <a:solidFill>
                  <a:srgbClr val="00694C"/>
                </a:solidFill>
                <a:latin typeface="Raleway"/>
                <a:ea typeface="Raleway"/>
                <a:cs typeface="Raleway"/>
                <a:sym typeface="Raleway"/>
              </a:rPr>
              <a:t>Random Forest Regressor with 500 trees</a:t>
            </a:r>
          </a:p>
          <a:p>
            <a:pPr algn="l" marL="518160" indent="-259080" lvl="1">
              <a:lnSpc>
                <a:spcPts val="3359"/>
              </a:lnSpc>
              <a:spcBef>
                <a:spcPct val="0"/>
              </a:spcBef>
              <a:buFont typeface="Arial"/>
              <a:buChar char="•"/>
            </a:pPr>
            <a:r>
              <a:rPr lang="en-US" sz="2400">
                <a:solidFill>
                  <a:srgbClr val="00694C"/>
                </a:solidFill>
                <a:latin typeface="Raleway"/>
                <a:ea typeface="Raleway"/>
                <a:cs typeface="Raleway"/>
                <a:sym typeface="Raleway"/>
              </a:rPr>
              <a:t>Maximum depth of 20 levels</a:t>
            </a:r>
          </a:p>
          <a:p>
            <a:pPr algn="l">
              <a:lnSpc>
                <a:spcPts val="3359"/>
              </a:lnSpc>
              <a:spcBef>
                <a:spcPct val="0"/>
              </a:spcBef>
            </a:pPr>
          </a:p>
          <a:p>
            <a:pPr algn="l">
              <a:lnSpc>
                <a:spcPts val="3359"/>
              </a:lnSpc>
              <a:spcBef>
                <a:spcPct val="0"/>
              </a:spcBef>
            </a:pPr>
            <a:r>
              <a:rPr lang="en-US" b="true" sz="2400">
                <a:solidFill>
                  <a:srgbClr val="00694C"/>
                </a:solidFill>
                <a:latin typeface="Raleway Semi-Bold"/>
                <a:ea typeface="Raleway Semi-Bold"/>
                <a:cs typeface="Raleway Semi-Bold"/>
                <a:sym typeface="Raleway Semi-Bold"/>
              </a:rPr>
              <a:t>2.</a:t>
            </a:r>
            <a:r>
              <a:rPr lang="en-US" b="true" sz="2400">
                <a:solidFill>
                  <a:srgbClr val="00694C"/>
                </a:solidFill>
                <a:latin typeface="Raleway Semi-Bold"/>
                <a:ea typeface="Raleway Semi-Bold"/>
                <a:cs typeface="Raleway Semi-Bold"/>
                <a:sym typeface="Raleway Semi-Bold"/>
              </a:rPr>
              <a:t>Input Parameters</a:t>
            </a:r>
          </a:p>
          <a:p>
            <a:pPr algn="l" marL="518160" indent="-259080" lvl="1">
              <a:lnSpc>
                <a:spcPts val="3359"/>
              </a:lnSpc>
              <a:spcBef>
                <a:spcPct val="0"/>
              </a:spcBef>
              <a:buFont typeface="Arial"/>
              <a:buChar char="•"/>
            </a:pPr>
            <a:r>
              <a:rPr lang="en-US" sz="2400">
                <a:solidFill>
                  <a:srgbClr val="00694C"/>
                </a:solidFill>
                <a:latin typeface="Raleway"/>
                <a:ea typeface="Raleway"/>
                <a:cs typeface="Raleway"/>
                <a:sym typeface="Raleway"/>
              </a:rPr>
              <a:t>Five critical air pollutants (PM2.5, PM10, NO2, CO, SO2)</a:t>
            </a:r>
          </a:p>
          <a:p>
            <a:pPr algn="l" marL="518160" indent="-259080" lvl="1">
              <a:lnSpc>
                <a:spcPts val="3359"/>
              </a:lnSpc>
              <a:spcBef>
                <a:spcPct val="0"/>
              </a:spcBef>
              <a:buFont typeface="Arial"/>
              <a:buChar char="•"/>
            </a:pPr>
            <a:r>
              <a:rPr lang="en-US" sz="2400">
                <a:solidFill>
                  <a:srgbClr val="00694C"/>
                </a:solidFill>
                <a:latin typeface="Raleway"/>
                <a:ea typeface="Raleway"/>
                <a:cs typeface="Raleway"/>
                <a:sym typeface="Raleway"/>
              </a:rPr>
              <a:t>StandardScaler for feature normalization</a:t>
            </a:r>
          </a:p>
          <a:p>
            <a:pPr algn="l" marL="518160" indent="-259080" lvl="1">
              <a:lnSpc>
                <a:spcPts val="3359"/>
              </a:lnSpc>
              <a:spcBef>
                <a:spcPct val="0"/>
              </a:spcBef>
              <a:buFont typeface="Arial"/>
              <a:buChar char="•"/>
            </a:pPr>
            <a:r>
              <a:rPr lang="en-US" sz="2400">
                <a:solidFill>
                  <a:srgbClr val="00694C"/>
                </a:solidFill>
                <a:latin typeface="Raleway"/>
                <a:ea typeface="Raleway"/>
                <a:cs typeface="Raleway"/>
                <a:sym typeface="Raleway"/>
              </a:rPr>
              <a:t>Real-time input validation and processing</a:t>
            </a:r>
          </a:p>
          <a:p>
            <a:pPr algn="l">
              <a:lnSpc>
                <a:spcPts val="3359"/>
              </a:lnSpc>
              <a:spcBef>
                <a:spcPct val="0"/>
              </a:spcBef>
            </a:pPr>
          </a:p>
          <a:p>
            <a:pPr algn="l">
              <a:lnSpc>
                <a:spcPts val="3359"/>
              </a:lnSpc>
              <a:spcBef>
                <a:spcPct val="0"/>
              </a:spcBef>
            </a:pPr>
            <a:r>
              <a:rPr lang="en-US" b="true" sz="2400">
                <a:solidFill>
                  <a:srgbClr val="00694C"/>
                </a:solidFill>
                <a:latin typeface="Raleway Semi-Bold"/>
                <a:ea typeface="Raleway Semi-Bold"/>
                <a:cs typeface="Raleway Semi-Bold"/>
                <a:sym typeface="Raleway Semi-Bold"/>
              </a:rPr>
              <a:t>3.</a:t>
            </a:r>
            <a:r>
              <a:rPr lang="en-US" b="true" sz="2400">
                <a:solidFill>
                  <a:srgbClr val="00694C"/>
                </a:solidFill>
                <a:latin typeface="Raleway Semi-Bold"/>
                <a:ea typeface="Raleway Semi-Bold"/>
                <a:cs typeface="Raleway Semi-Bold"/>
                <a:sym typeface="Raleway Semi-Bold"/>
              </a:rPr>
              <a:t>Performance Metrics</a:t>
            </a:r>
          </a:p>
          <a:p>
            <a:pPr algn="l" marL="518160" indent="-259080" lvl="1">
              <a:lnSpc>
                <a:spcPts val="3359"/>
              </a:lnSpc>
              <a:spcBef>
                <a:spcPct val="0"/>
              </a:spcBef>
              <a:buFont typeface="Arial"/>
              <a:buChar char="•"/>
            </a:pPr>
            <a:r>
              <a:rPr lang="en-US" sz="2400">
                <a:solidFill>
                  <a:srgbClr val="00694C"/>
                </a:solidFill>
                <a:latin typeface="Raleway"/>
                <a:ea typeface="Raleway"/>
                <a:cs typeface="Raleway"/>
                <a:sym typeface="Raleway"/>
              </a:rPr>
              <a:t>Accuracy threshold within 10% of actual AQI values</a:t>
            </a:r>
          </a:p>
          <a:p>
            <a:pPr algn="l" marL="518160" indent="-259080" lvl="1">
              <a:lnSpc>
                <a:spcPts val="3359"/>
              </a:lnSpc>
              <a:spcBef>
                <a:spcPct val="0"/>
              </a:spcBef>
              <a:buFont typeface="Arial"/>
              <a:buChar char="•"/>
            </a:pPr>
            <a:r>
              <a:rPr lang="en-US" sz="2400">
                <a:solidFill>
                  <a:srgbClr val="00694C"/>
                </a:solidFill>
                <a:latin typeface="Raleway"/>
                <a:ea typeface="Raleway"/>
                <a:cs typeface="Raleway"/>
                <a:sym typeface="Raleway"/>
              </a:rPr>
              <a:t>Model trained on comprehensive dataset of Indian cities</a:t>
            </a:r>
          </a:p>
          <a:p>
            <a:pPr algn="l">
              <a:lnSpc>
                <a:spcPts val="3359"/>
              </a:lnSpc>
              <a:spcBef>
                <a:spcPct val="0"/>
              </a:spcBef>
            </a:pPr>
          </a:p>
          <a:p>
            <a:pPr algn="l">
              <a:lnSpc>
                <a:spcPts val="33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2"/>
            <a:stretch>
              <a:fillRect l="-2921" t="-245" r="-3490" b="-6692"/>
            </a:stretch>
          </a:blipFill>
        </p:spPr>
      </p:sp>
      <p:sp>
        <p:nvSpPr>
          <p:cNvPr name="TextBox 3" id="3"/>
          <p:cNvSpPr txBox="true"/>
          <p:nvPr/>
        </p:nvSpPr>
        <p:spPr>
          <a:xfrm rot="0">
            <a:off x="347435" y="213626"/>
            <a:ext cx="2260640" cy="615948"/>
          </a:xfrm>
          <a:prstGeom prst="rect">
            <a:avLst/>
          </a:prstGeom>
        </p:spPr>
        <p:txBody>
          <a:bodyPr anchor="t" rtlCol="false" tIns="0" lIns="0" bIns="0" rIns="0">
            <a:spAutoFit/>
          </a:bodyPr>
          <a:lstStyle/>
          <a:p>
            <a:pPr algn="ctr">
              <a:lnSpc>
                <a:spcPts val="4900"/>
              </a:lnSpc>
              <a:spcBef>
                <a:spcPct val="0"/>
              </a:spcBef>
            </a:pPr>
            <a:r>
              <a:rPr lang="en-US" b="true" sz="3500" spc="-161">
                <a:solidFill>
                  <a:srgbClr val="000000"/>
                </a:solidFill>
                <a:latin typeface="Raleway Medium"/>
                <a:ea typeface="Raleway Medium"/>
                <a:cs typeface="Raleway Medium"/>
                <a:sym typeface="Raleway Medium"/>
              </a:rPr>
              <a:t>Home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DAGcw63RZm0</dc:identifier>
  <dcterms:modified xsi:type="dcterms:W3CDTF">2011-08-01T06:04:30Z</dcterms:modified>
  <cp:revision>1</cp:revision>
  <dc:title>Presented by Career Craaft</dc:title>
</cp:coreProperties>
</file>